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4" r:id="rId3"/>
    <p:sldId id="262" r:id="rId4"/>
    <p:sldId id="257" r:id="rId5"/>
    <p:sldId id="258" r:id="rId6"/>
    <p:sldId id="259" r:id="rId7"/>
    <p:sldId id="260" r:id="rId8"/>
    <p:sldId id="263" r:id="rId9"/>
    <p:sldId id="26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8B3A6A-9771-4BCE-B5B0-0BC05F625A43}" v="5" dt="2024-06-01T18:51:16.7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t Annemeyer" userId="2d44a225354ac86f" providerId="LiveId" clId="{7E8B3A6A-9771-4BCE-B5B0-0BC05F625A43}"/>
    <pc:docChg chg="custSel addSld delSld modSld sldOrd">
      <pc:chgData name="laurent Annemeyer" userId="2d44a225354ac86f" providerId="LiveId" clId="{7E8B3A6A-9771-4BCE-B5B0-0BC05F625A43}" dt="2024-06-01T18:51:28.199" v="1108" actId="1076"/>
      <pc:docMkLst>
        <pc:docMk/>
      </pc:docMkLst>
      <pc:sldChg chg="modSp mod">
        <pc:chgData name="laurent Annemeyer" userId="2d44a225354ac86f" providerId="LiveId" clId="{7E8B3A6A-9771-4BCE-B5B0-0BC05F625A43}" dt="2024-06-01T17:36:16.589" v="0" actId="1076"/>
        <pc:sldMkLst>
          <pc:docMk/>
          <pc:sldMk cId="3054691617" sldId="258"/>
        </pc:sldMkLst>
        <pc:spChg chg="mod">
          <ac:chgData name="laurent Annemeyer" userId="2d44a225354ac86f" providerId="LiveId" clId="{7E8B3A6A-9771-4BCE-B5B0-0BC05F625A43}" dt="2024-06-01T17:36:16.589" v="0" actId="1076"/>
          <ac:spMkLst>
            <pc:docMk/>
            <pc:sldMk cId="3054691617" sldId="258"/>
            <ac:spMk id="17" creationId="{1A9FAB82-45C7-A800-A457-FE570F379373}"/>
          </ac:spMkLst>
        </pc:spChg>
      </pc:sldChg>
      <pc:sldChg chg="modSp mod">
        <pc:chgData name="laurent Annemeyer" userId="2d44a225354ac86f" providerId="LiveId" clId="{7E8B3A6A-9771-4BCE-B5B0-0BC05F625A43}" dt="2024-06-01T18:49:47.329" v="942" actId="122"/>
        <pc:sldMkLst>
          <pc:docMk/>
          <pc:sldMk cId="3277300837" sldId="260"/>
        </pc:sldMkLst>
        <pc:spChg chg="mod">
          <ac:chgData name="laurent Annemeyer" userId="2d44a225354ac86f" providerId="LiveId" clId="{7E8B3A6A-9771-4BCE-B5B0-0BC05F625A43}" dt="2024-06-01T18:49:47.329" v="942" actId="122"/>
          <ac:spMkLst>
            <pc:docMk/>
            <pc:sldMk cId="3277300837" sldId="260"/>
            <ac:spMk id="16" creationId="{7B4E2DB0-D193-6A10-4CCB-9922FF7D9C95}"/>
          </ac:spMkLst>
        </pc:spChg>
        <pc:spChg chg="mod">
          <ac:chgData name="laurent Annemeyer" userId="2d44a225354ac86f" providerId="LiveId" clId="{7E8B3A6A-9771-4BCE-B5B0-0BC05F625A43}" dt="2024-06-01T18:47:21.907" v="695" actId="20577"/>
          <ac:spMkLst>
            <pc:docMk/>
            <pc:sldMk cId="3277300837" sldId="260"/>
            <ac:spMk id="17" creationId="{1A9FAB82-45C7-A800-A457-FE570F379373}"/>
          </ac:spMkLst>
        </pc:spChg>
      </pc:sldChg>
      <pc:sldChg chg="modSp mod">
        <pc:chgData name="laurent Annemeyer" userId="2d44a225354ac86f" providerId="LiveId" clId="{7E8B3A6A-9771-4BCE-B5B0-0BC05F625A43}" dt="2024-06-01T18:46:50.326" v="693" actId="20577"/>
        <pc:sldMkLst>
          <pc:docMk/>
          <pc:sldMk cId="3804328930" sldId="261"/>
        </pc:sldMkLst>
        <pc:spChg chg="mod">
          <ac:chgData name="laurent Annemeyer" userId="2d44a225354ac86f" providerId="LiveId" clId="{7E8B3A6A-9771-4BCE-B5B0-0BC05F625A43}" dt="2024-06-01T17:54:23.499" v="71" actId="122"/>
          <ac:spMkLst>
            <pc:docMk/>
            <pc:sldMk cId="3804328930" sldId="261"/>
            <ac:spMk id="16" creationId="{7B4E2DB0-D193-6A10-4CCB-9922FF7D9C95}"/>
          </ac:spMkLst>
        </pc:spChg>
        <pc:spChg chg="mod">
          <ac:chgData name="laurent Annemeyer" userId="2d44a225354ac86f" providerId="LiveId" clId="{7E8B3A6A-9771-4BCE-B5B0-0BC05F625A43}" dt="2024-06-01T18:46:50.326" v="693" actId="20577"/>
          <ac:spMkLst>
            <pc:docMk/>
            <pc:sldMk cId="3804328930" sldId="261"/>
            <ac:spMk id="17" creationId="{1A9FAB82-45C7-A800-A457-FE570F379373}"/>
          </ac:spMkLst>
        </pc:spChg>
      </pc:sldChg>
      <pc:sldChg chg="addSp delSp modSp add mod ord">
        <pc:chgData name="laurent Annemeyer" userId="2d44a225354ac86f" providerId="LiveId" clId="{7E8B3A6A-9771-4BCE-B5B0-0BC05F625A43}" dt="2024-06-01T18:43:53.042" v="544" actId="1076"/>
        <pc:sldMkLst>
          <pc:docMk/>
          <pc:sldMk cId="1632381821" sldId="263"/>
        </pc:sldMkLst>
        <pc:spChg chg="mod">
          <ac:chgData name="laurent Annemeyer" userId="2d44a225354ac86f" providerId="LiveId" clId="{7E8B3A6A-9771-4BCE-B5B0-0BC05F625A43}" dt="2024-06-01T17:59:39.490" v="529" actId="20577"/>
          <ac:spMkLst>
            <pc:docMk/>
            <pc:sldMk cId="1632381821" sldId="263"/>
            <ac:spMk id="16" creationId="{7B4E2DB0-D193-6A10-4CCB-9922FF7D9C95}"/>
          </ac:spMkLst>
        </pc:spChg>
        <pc:spChg chg="del mod">
          <ac:chgData name="laurent Annemeyer" userId="2d44a225354ac86f" providerId="LiveId" clId="{7E8B3A6A-9771-4BCE-B5B0-0BC05F625A43}" dt="2024-06-01T18:43:43.573" v="541" actId="478"/>
          <ac:spMkLst>
            <pc:docMk/>
            <pc:sldMk cId="1632381821" sldId="263"/>
            <ac:spMk id="17" creationId="{1A9FAB82-45C7-A800-A457-FE570F379373}"/>
          </ac:spMkLst>
        </pc:spChg>
        <pc:picChg chg="add mod">
          <ac:chgData name="laurent Annemeyer" userId="2d44a225354ac86f" providerId="LiveId" clId="{7E8B3A6A-9771-4BCE-B5B0-0BC05F625A43}" dt="2024-06-01T18:43:53.042" v="544" actId="1076"/>
          <ac:picMkLst>
            <pc:docMk/>
            <pc:sldMk cId="1632381821" sldId="263"/>
            <ac:picMk id="3" creationId="{4B24C743-F9F0-A79C-5391-25ED5B2409F5}"/>
          </ac:picMkLst>
        </pc:picChg>
      </pc:sldChg>
      <pc:sldChg chg="add del">
        <pc:chgData name="laurent Annemeyer" userId="2d44a225354ac86f" providerId="LiveId" clId="{7E8B3A6A-9771-4BCE-B5B0-0BC05F625A43}" dt="2024-06-01T18:43:02.390" v="531"/>
        <pc:sldMkLst>
          <pc:docMk/>
          <pc:sldMk cId="2145948206" sldId="264"/>
        </pc:sldMkLst>
      </pc:sldChg>
      <pc:sldChg chg="addSp delSp modSp add mod setBg delDesignElem">
        <pc:chgData name="laurent Annemeyer" userId="2d44a225354ac86f" providerId="LiveId" clId="{7E8B3A6A-9771-4BCE-B5B0-0BC05F625A43}" dt="2024-06-01T18:51:28.199" v="1108" actId="1076"/>
        <pc:sldMkLst>
          <pc:docMk/>
          <pc:sldMk cId="4274037289" sldId="264"/>
        </pc:sldMkLst>
        <pc:spChg chg="del mod">
          <ac:chgData name="laurent Annemeyer" userId="2d44a225354ac86f" providerId="LiveId" clId="{7E8B3A6A-9771-4BCE-B5B0-0BC05F625A43}" dt="2024-06-01T18:47:44.409" v="699" actId="478"/>
          <ac:spMkLst>
            <pc:docMk/>
            <pc:sldMk cId="4274037289" sldId="264"/>
            <ac:spMk id="2" creationId="{FFEA901A-93EB-5888-3E5B-4C2C60DAEB57}"/>
          </ac:spMkLst>
        </pc:spChg>
        <pc:spChg chg="mod">
          <ac:chgData name="laurent Annemeyer" userId="2d44a225354ac86f" providerId="LiveId" clId="{7E8B3A6A-9771-4BCE-B5B0-0BC05F625A43}" dt="2024-06-01T18:51:11.684" v="1098" actId="1076"/>
          <ac:spMkLst>
            <pc:docMk/>
            <pc:sldMk cId="4274037289" sldId="264"/>
            <ac:spMk id="3" creationId="{95006A8A-4004-F438-5760-1303031A5ED3}"/>
          </ac:spMkLst>
        </pc:spChg>
        <pc:spChg chg="del">
          <ac:chgData name="laurent Annemeyer" userId="2d44a225354ac86f" providerId="LiveId" clId="{7E8B3A6A-9771-4BCE-B5B0-0BC05F625A43}" dt="2024-06-01T18:47:45.594" v="700" actId="478"/>
          <ac:spMkLst>
            <pc:docMk/>
            <pc:sldMk cId="4274037289" sldId="264"/>
            <ac:spMk id="6" creationId="{26C3ABF8-DAA7-F348-0E66-5F223799DC2A}"/>
          </ac:spMkLst>
        </pc:spChg>
        <pc:spChg chg="add del">
          <ac:chgData name="laurent Annemeyer" userId="2d44a225354ac86f" providerId="LiveId" clId="{7E8B3A6A-9771-4BCE-B5B0-0BC05F625A43}" dt="2024-06-01T18:47:51.993" v="703" actId="478"/>
          <ac:spMkLst>
            <pc:docMk/>
            <pc:sldMk cId="4274037289" sldId="264"/>
            <ac:spMk id="7" creationId="{FFFF5E03-9C58-CD8A-D201-DE38434D129E}"/>
          </ac:spMkLst>
        </pc:spChg>
        <pc:spChg chg="add mod">
          <ac:chgData name="laurent Annemeyer" userId="2d44a225354ac86f" providerId="LiveId" clId="{7E8B3A6A-9771-4BCE-B5B0-0BC05F625A43}" dt="2024-06-01T18:51:28.199" v="1108" actId="1076"/>
          <ac:spMkLst>
            <pc:docMk/>
            <pc:sldMk cId="4274037289" sldId="264"/>
            <ac:spMk id="8" creationId="{CD8B6A92-CB9C-2DAA-9F5A-E191EFEB7FE2}"/>
          </ac:spMkLst>
        </pc:spChg>
        <pc:spChg chg="del">
          <ac:chgData name="laurent Annemeyer" userId="2d44a225354ac86f" providerId="LiveId" clId="{7E8B3A6A-9771-4BCE-B5B0-0BC05F625A43}" dt="2024-06-01T18:47:37.850" v="697"/>
          <ac:spMkLst>
            <pc:docMk/>
            <pc:sldMk cId="4274037289" sldId="264"/>
            <ac:spMk id="9" creationId="{9B45BA4C-9B54-4496-821F-9E0985CA984D}"/>
          </ac:spMkLst>
        </pc:spChg>
        <pc:spChg chg="del">
          <ac:chgData name="laurent Annemeyer" userId="2d44a225354ac86f" providerId="LiveId" clId="{7E8B3A6A-9771-4BCE-B5B0-0BC05F625A43}" dt="2024-06-01T18:47:37.850" v="697"/>
          <ac:spMkLst>
            <pc:docMk/>
            <pc:sldMk cId="4274037289" sldId="264"/>
            <ac:spMk id="11" creationId="{85E1BB9D-FAFF-4C3E-9E44-13F8FBABCD62}"/>
          </ac:spMkLst>
        </pc:spChg>
        <pc:spChg chg="del">
          <ac:chgData name="laurent Annemeyer" userId="2d44a225354ac86f" providerId="LiveId" clId="{7E8B3A6A-9771-4BCE-B5B0-0BC05F625A43}" dt="2024-06-01T18:47:37.850" v="697"/>
          <ac:spMkLst>
            <pc:docMk/>
            <pc:sldMk cId="4274037289" sldId="264"/>
            <ac:spMk id="13" creationId="{A8DDC302-DBEC-4742-B54B-5E9AAFE9696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6/1/2024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‹N°›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256477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11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46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42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4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3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0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1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6/1/2024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‹N°›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43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duscol.education.fr/3595/notre-ecole-faisons-la-ensembl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8DDC302-DBEC-4742-B54B-5E9AAFE96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430001" cy="6858000"/>
          </a:xfrm>
          <a:custGeom>
            <a:avLst/>
            <a:gdLst>
              <a:gd name="connsiteX0" fmla="*/ 0 w 11430001"/>
              <a:gd name="connsiteY0" fmla="*/ 0 h 6858000"/>
              <a:gd name="connsiteX1" fmla="*/ 5330522 w 11430001"/>
              <a:gd name="connsiteY1" fmla="*/ 0 h 6858000"/>
              <a:gd name="connsiteX2" fmla="*/ 5334002 w 11430001"/>
              <a:gd name="connsiteY2" fmla="*/ 0 h 6858000"/>
              <a:gd name="connsiteX3" fmla="*/ 5334002 w 11430001"/>
              <a:gd name="connsiteY3" fmla="*/ 762270 h 6858000"/>
              <a:gd name="connsiteX4" fmla="*/ 11430001 w 11430001"/>
              <a:gd name="connsiteY4" fmla="*/ 762270 h 6858000"/>
              <a:gd name="connsiteX5" fmla="*/ 11430001 w 11430001"/>
              <a:gd name="connsiteY5" fmla="*/ 6094807 h 6858000"/>
              <a:gd name="connsiteX6" fmla="*/ 5330522 w 11430001"/>
              <a:gd name="connsiteY6" fmla="*/ 6094807 h 6858000"/>
              <a:gd name="connsiteX7" fmla="*/ 5330522 w 11430001"/>
              <a:gd name="connsiteY7" fmla="*/ 6858000 h 6858000"/>
              <a:gd name="connsiteX8" fmla="*/ 0 w 11430001"/>
              <a:gd name="connsiteY8" fmla="*/ 6858000 h 6858000"/>
              <a:gd name="connsiteX9" fmla="*/ 0 w 11430001"/>
              <a:gd name="connsiteY9" fmla="*/ 60948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30001" h="6858000">
                <a:moveTo>
                  <a:pt x="0" y="0"/>
                </a:moveTo>
                <a:lnTo>
                  <a:pt x="5330522" y="0"/>
                </a:lnTo>
                <a:lnTo>
                  <a:pt x="5334002" y="0"/>
                </a:lnTo>
                <a:lnTo>
                  <a:pt x="5334002" y="762270"/>
                </a:lnTo>
                <a:lnTo>
                  <a:pt x="11430001" y="762270"/>
                </a:lnTo>
                <a:lnTo>
                  <a:pt x="11430001" y="6094807"/>
                </a:lnTo>
                <a:lnTo>
                  <a:pt x="5330522" y="6094807"/>
                </a:lnTo>
                <a:lnTo>
                  <a:pt x="5330522" y="6858000"/>
                </a:lnTo>
                <a:lnTo>
                  <a:pt x="0" y="6858000"/>
                </a:lnTo>
                <a:lnTo>
                  <a:pt x="0" y="6094807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FEA901A-93EB-5888-3E5B-4C2C60DAE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-194445"/>
            <a:ext cx="5047500" cy="3077497"/>
          </a:xfrm>
        </p:spPr>
        <p:txBody>
          <a:bodyPr>
            <a:normAutofit/>
          </a:bodyPr>
          <a:lstStyle/>
          <a:p>
            <a:pPr algn="l"/>
            <a:r>
              <a:rPr lang="fr-FR" sz="6600" dirty="0">
                <a:solidFill>
                  <a:srgbClr val="7030A0"/>
                </a:solidFill>
              </a:rPr>
              <a:t>Monter un projet NEFE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006A8A-4004-F438-5760-1303031A5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36865" y="3164794"/>
            <a:ext cx="4884174" cy="942889"/>
          </a:xfrm>
        </p:spPr>
        <p:txBody>
          <a:bodyPr>
            <a:normAutofit/>
          </a:bodyPr>
          <a:lstStyle/>
          <a:p>
            <a:pPr algn="l"/>
            <a:r>
              <a:rPr lang="fr-FR" i="1" dirty="0"/>
              <a:t>Les étapes pour créer son projet</a:t>
            </a:r>
          </a:p>
        </p:txBody>
      </p:sp>
      <p:pic>
        <p:nvPicPr>
          <p:cNvPr id="4" name="Picture 3" descr="Puzzles à figures en plastique">
            <a:extLst>
              <a:ext uri="{FF2B5EF4-FFF2-40B4-BE49-F238E27FC236}">
                <a16:creationId xmlns:a16="http://schemas.microsoft.com/office/drawing/2014/main" id="{CF99F648-2E62-994F-65AD-679903264F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11" r="13343"/>
          <a:stretch/>
        </p:blipFill>
        <p:spPr>
          <a:xfrm>
            <a:off x="20" y="758953"/>
            <a:ext cx="5327883" cy="533585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26C3ABF8-DAA7-F348-0E66-5F223799DC2A}"/>
              </a:ext>
            </a:extLst>
          </p:cNvPr>
          <p:cNvSpPr txBox="1"/>
          <p:nvPr/>
        </p:nvSpPr>
        <p:spPr>
          <a:xfrm>
            <a:off x="5611077" y="5434802"/>
            <a:ext cx="8321231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/>
              <a:t>Lien EDUSCOL pour obtenir l’ensemble des documents officiels : </a:t>
            </a:r>
          </a:p>
          <a:p>
            <a:r>
              <a:rPr lang="fr-FR" sz="1400" dirty="0">
                <a:hlinkClick r:id="rId3"/>
              </a:rPr>
              <a:t>https://eduscol.education.fr/3595/notre-ecole-faisons-la-ensemble</a:t>
            </a:r>
            <a:endParaRPr lang="fr-FR" sz="1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163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95006A8A-4004-F438-5760-1303031A5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3742" y="1512973"/>
            <a:ext cx="6117483" cy="556625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i="1" dirty="0"/>
              <a:t>1. NEFE « Notre école, faisons-là ensemble »</a:t>
            </a:r>
          </a:p>
          <a:p>
            <a:pPr algn="l"/>
            <a:endParaRPr lang="fr-FR" i="1" dirty="0"/>
          </a:p>
          <a:p>
            <a:pPr algn="l"/>
            <a:r>
              <a:rPr lang="fr-FR" i="1" dirty="0"/>
              <a:t>2. 4 indicateurs de réussite pédagogique</a:t>
            </a:r>
          </a:p>
          <a:p>
            <a:pPr algn="l"/>
            <a:endParaRPr lang="fr-FR" i="1" dirty="0"/>
          </a:p>
          <a:p>
            <a:pPr algn="l"/>
            <a:r>
              <a:rPr lang="fr-FR" i="1" dirty="0"/>
              <a:t>3. Un atelier qui répond aux besoins ?</a:t>
            </a:r>
          </a:p>
          <a:p>
            <a:pPr algn="l"/>
            <a:endParaRPr lang="fr-FR" i="1" dirty="0"/>
          </a:p>
          <a:p>
            <a:pPr algn="l"/>
            <a:r>
              <a:rPr lang="fr-FR" i="1" dirty="0"/>
              <a:t>4. Les 3 étapes du projet</a:t>
            </a:r>
          </a:p>
          <a:p>
            <a:pPr algn="l"/>
            <a:endParaRPr lang="fr-FR" i="1" dirty="0"/>
          </a:p>
          <a:p>
            <a:pPr algn="l"/>
            <a:r>
              <a:rPr lang="fr-FR" i="1" dirty="0"/>
              <a:t>5. Que peut financer un projet NEFE ? </a:t>
            </a:r>
          </a:p>
          <a:p>
            <a:pPr algn="l"/>
            <a:endParaRPr lang="fr-FR" i="1" dirty="0"/>
          </a:p>
          <a:p>
            <a:pPr algn="l"/>
            <a:r>
              <a:rPr lang="fr-FR" i="1" dirty="0"/>
              <a:t>6. Boîte à outils CSEN</a:t>
            </a:r>
          </a:p>
          <a:p>
            <a:pPr algn="l"/>
            <a:endParaRPr lang="fr-FR" i="1" dirty="0"/>
          </a:p>
          <a:p>
            <a:pPr algn="l"/>
            <a:r>
              <a:rPr lang="fr-FR" i="1" dirty="0"/>
              <a:t>7. Documents mis à disposition</a:t>
            </a:r>
          </a:p>
          <a:p>
            <a:pPr algn="l"/>
            <a:endParaRPr lang="fr-FR" i="1" dirty="0"/>
          </a:p>
          <a:p>
            <a:pPr algn="l"/>
            <a:endParaRPr lang="fr-FR" i="1" dirty="0"/>
          </a:p>
        </p:txBody>
      </p:sp>
      <p:pic>
        <p:nvPicPr>
          <p:cNvPr id="4" name="Picture 3" descr="Puzzles à figures en plastique">
            <a:extLst>
              <a:ext uri="{FF2B5EF4-FFF2-40B4-BE49-F238E27FC236}">
                <a16:creationId xmlns:a16="http://schemas.microsoft.com/office/drawing/2014/main" id="{CF99F648-2E62-994F-65AD-679903264F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511" r="13343"/>
          <a:stretch/>
        </p:blipFill>
        <p:spPr>
          <a:xfrm>
            <a:off x="20" y="758953"/>
            <a:ext cx="5327883" cy="533585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CD8B6A92-CB9C-2DAA-9F5A-E191EFEB7FE2}"/>
              </a:ext>
            </a:extLst>
          </p:cNvPr>
          <p:cNvSpPr txBox="1"/>
          <p:nvPr/>
        </p:nvSpPr>
        <p:spPr>
          <a:xfrm>
            <a:off x="3131574" y="758953"/>
            <a:ext cx="1027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</a:rPr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4274037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A15CF95E-3C24-50D1-D884-4C198E307FEF}"/>
              </a:ext>
            </a:extLst>
          </p:cNvPr>
          <p:cNvSpPr txBox="1"/>
          <p:nvPr/>
        </p:nvSpPr>
        <p:spPr>
          <a:xfrm>
            <a:off x="860322" y="825907"/>
            <a:ext cx="1027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</a:rPr>
              <a:t>« NOTRE ECOLE, FAISONS-LA ENSEMBLE »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587D11D-767E-8CFE-D3FA-E897F5866C10}"/>
              </a:ext>
            </a:extLst>
          </p:cNvPr>
          <p:cNvSpPr txBox="1"/>
          <p:nvPr/>
        </p:nvSpPr>
        <p:spPr>
          <a:xfrm>
            <a:off x="781664" y="1970629"/>
            <a:ext cx="122804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70C0"/>
                </a:solidFill>
              </a:rPr>
              <a:t>Pour concevoir et mettre en œuvre</a:t>
            </a:r>
          </a:p>
          <a:p>
            <a:r>
              <a:rPr lang="fr-FR" b="1" dirty="0">
                <a:solidFill>
                  <a:srgbClr val="0070C0"/>
                </a:solidFill>
              </a:rPr>
              <a:t>     des projets transformants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endParaRPr lang="fr-FR" b="1" dirty="0">
              <a:solidFill>
                <a:srgbClr val="0070C0"/>
              </a:solidFill>
            </a:endParaRPr>
          </a:p>
          <a:p>
            <a:endParaRPr lang="fr-FR" b="1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70C0"/>
                </a:solidFill>
              </a:rPr>
              <a:t>Pour bénéficier de ressources </a:t>
            </a:r>
          </a:p>
          <a:p>
            <a:r>
              <a:rPr lang="fr-FR" b="1" dirty="0">
                <a:solidFill>
                  <a:srgbClr val="0070C0"/>
                </a:solidFill>
              </a:rPr>
              <a:t>     inspirantes, de lieux d’échanges, </a:t>
            </a:r>
          </a:p>
          <a:p>
            <a:r>
              <a:rPr lang="fr-FR" b="1" dirty="0">
                <a:solidFill>
                  <a:srgbClr val="0070C0"/>
                </a:solidFill>
              </a:rPr>
              <a:t>     de formations, de partage </a:t>
            </a:r>
          </a:p>
          <a:p>
            <a:r>
              <a:rPr lang="fr-FR" b="1" dirty="0">
                <a:solidFill>
                  <a:srgbClr val="0070C0"/>
                </a:solidFill>
              </a:rPr>
              <a:t>     d’expériences. </a:t>
            </a:r>
          </a:p>
          <a:p>
            <a:endParaRPr lang="fr-FR" b="1" dirty="0">
              <a:solidFill>
                <a:srgbClr val="0070C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BF80FDB-29F0-A929-D99D-720D5FFF95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43" t="23279" r="5901" b="4329"/>
          <a:stretch/>
        </p:blipFill>
        <p:spPr>
          <a:xfrm>
            <a:off x="5260258" y="1410682"/>
            <a:ext cx="5953432" cy="518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67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FFE22CD-4135-B382-2B3A-E739269464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358"/>
          <a:stretch/>
        </p:blipFill>
        <p:spPr>
          <a:xfrm>
            <a:off x="2094270" y="1903125"/>
            <a:ext cx="7364362" cy="4175806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15CF95E-3C24-50D1-D884-4C198E307FEF}"/>
              </a:ext>
            </a:extLst>
          </p:cNvPr>
          <p:cNvSpPr txBox="1"/>
          <p:nvPr/>
        </p:nvSpPr>
        <p:spPr>
          <a:xfrm>
            <a:off x="860322" y="825907"/>
            <a:ext cx="102747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</a:rPr>
              <a:t>4 </a:t>
            </a:r>
            <a:r>
              <a:rPr lang="fr-FR" sz="3200" b="1" dirty="0">
                <a:solidFill>
                  <a:srgbClr val="00B0F0"/>
                </a:solidFill>
              </a:rPr>
              <a:t>INDICATEURS</a:t>
            </a:r>
            <a:r>
              <a:rPr lang="fr-FR" sz="3200" b="1" dirty="0">
                <a:solidFill>
                  <a:srgbClr val="0070C0"/>
                </a:solidFill>
              </a:rPr>
              <a:t> </a:t>
            </a:r>
            <a:r>
              <a:rPr lang="fr-FR" sz="3200" b="1" dirty="0">
                <a:solidFill>
                  <a:srgbClr val="7030A0"/>
                </a:solidFill>
              </a:rPr>
              <a:t>POUR LA REUSSITE D’UN PROJET PEDAGOGIQUE TRANSFORMANT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587D11D-767E-8CFE-D3FA-E897F5866C10}"/>
              </a:ext>
            </a:extLst>
          </p:cNvPr>
          <p:cNvSpPr txBox="1"/>
          <p:nvPr/>
        </p:nvSpPr>
        <p:spPr>
          <a:xfrm>
            <a:off x="619433" y="6140248"/>
            <a:ext cx="122804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« Les projets élaborés dans le cadre de la démarche « NEFE » visent à apporter une réponse nouvelle, innovante, transformante à des questionnements pédagogiques et ou éducatifs. »</a:t>
            </a:r>
          </a:p>
          <a:p>
            <a:endParaRPr lang="fr-F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542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369DF9C1-D1E4-D944-5A32-900151D01350}"/>
              </a:ext>
            </a:extLst>
          </p:cNvPr>
          <p:cNvSpPr txBox="1"/>
          <p:nvPr/>
        </p:nvSpPr>
        <p:spPr>
          <a:xfrm>
            <a:off x="1071720" y="2361823"/>
            <a:ext cx="391323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b="0" i="0" dirty="0">
                <a:solidFill>
                  <a:srgbClr val="1E7CB6"/>
                </a:solidFill>
                <a:effectLst/>
                <a:latin typeface="Roboto" panose="02000000000000000000" pitchFamily="2" charset="0"/>
              </a:rPr>
              <a:t>4 - Équipement</a:t>
            </a:r>
          </a:p>
          <a:p>
            <a:pPr algn="l"/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Proposer à toutes les écoles un équipement de base, accompagné de tutoriels, favorisant les manipulations d’objets réels ou virtuels.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998FC7B-9094-6FB8-90BB-7962896CEAE1}"/>
              </a:ext>
            </a:extLst>
          </p:cNvPr>
          <p:cNvSpPr txBox="1"/>
          <p:nvPr/>
        </p:nvSpPr>
        <p:spPr>
          <a:xfrm>
            <a:off x="1071720" y="3416560"/>
            <a:ext cx="391323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b="0" i="0" dirty="0">
                <a:solidFill>
                  <a:srgbClr val="1E7CB6"/>
                </a:solidFill>
                <a:effectLst/>
                <a:latin typeface="Roboto" panose="02000000000000000000" pitchFamily="2" charset="0"/>
              </a:rPr>
              <a:t>5 - Les étapes d’apprentissage</a:t>
            </a:r>
          </a:p>
          <a:p>
            <a:pPr algn="l"/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Dès le plus jeune âge mettre en </a:t>
            </a:r>
            <a:r>
              <a:rPr lang="fr-FR" sz="1400" b="0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oeuvre</a:t>
            </a:r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un apprentissage des mathématiques fondé sur 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la manipulation et l’expérimentation 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la verbalisation 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l’abstraction.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C4F1C9A-8112-F60F-1F38-527BB2D4E085}"/>
              </a:ext>
            </a:extLst>
          </p:cNvPr>
          <p:cNvSpPr txBox="1"/>
          <p:nvPr/>
        </p:nvSpPr>
        <p:spPr>
          <a:xfrm>
            <a:off x="1071720" y="4911807"/>
            <a:ext cx="4513007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b="0" i="0" dirty="0">
                <a:solidFill>
                  <a:srgbClr val="1E7CB6"/>
                </a:solidFill>
                <a:effectLst/>
                <a:latin typeface="Roboto" panose="02000000000000000000" pitchFamily="2" charset="0"/>
              </a:rPr>
              <a:t>7 - Périscolaire et clubs</a:t>
            </a:r>
          </a:p>
          <a:p>
            <a:pPr algn="l"/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Encourager les partenariats institutionnels avec le périscolaire et favoriser le développement de ce secteur. Recenser et pérenniser les clubs en lien </a:t>
            </a:r>
          </a:p>
          <a:p>
            <a:pPr algn="l"/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avec les mathématiques (de modélisation, d’informatique, de jeux intelligents, etc.).</a:t>
            </a:r>
            <a:b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Rémunérer les intervenants et adapter les emplois </a:t>
            </a:r>
          </a:p>
          <a:p>
            <a:pPr algn="l"/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du temps des enseignants.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C56B46D-C047-4FEC-42F1-FF97B53A3093}"/>
              </a:ext>
            </a:extLst>
          </p:cNvPr>
          <p:cNvSpPr txBox="1"/>
          <p:nvPr/>
        </p:nvSpPr>
        <p:spPr>
          <a:xfrm>
            <a:off x="6096000" y="2361823"/>
            <a:ext cx="3539613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b="0" i="0" dirty="0">
                <a:solidFill>
                  <a:srgbClr val="1E7CB6"/>
                </a:solidFill>
                <a:effectLst/>
                <a:latin typeface="Roboto" panose="02000000000000000000" pitchFamily="2" charset="0"/>
              </a:rPr>
              <a:t>9 - Réconciliation</a:t>
            </a:r>
          </a:p>
          <a:p>
            <a:pPr algn="l"/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Proposer aux élèves du lycée un module annuel de "réconciliation" avec les mathématiques sur des thématiques et des démarches nouvelles.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74244D0-8757-75D3-E8B7-C3034D0EE201}"/>
              </a:ext>
            </a:extLst>
          </p:cNvPr>
          <p:cNvSpPr txBox="1"/>
          <p:nvPr/>
        </p:nvSpPr>
        <p:spPr>
          <a:xfrm>
            <a:off x="6096000" y="3653653"/>
            <a:ext cx="4031222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b="0" i="0" dirty="0">
                <a:solidFill>
                  <a:srgbClr val="1E7CB6"/>
                </a:solidFill>
                <a:effectLst/>
                <a:latin typeface="Roboto" panose="02000000000000000000" pitchFamily="2" charset="0"/>
              </a:rPr>
              <a:t>10 - Projets</a:t>
            </a:r>
          </a:p>
          <a:p>
            <a:pPr algn="l"/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Assurer, dans les projets disciplinaires ou interdisciplinaires (EPI, TPE, PPCP, Grand oral, etc.), une place importante aux mathématiques et à l’informatique</a:t>
            </a:r>
            <a:r>
              <a:rPr lang="fr-FR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0DDC525-7826-7ADB-F097-597B61E80DD1}"/>
              </a:ext>
            </a:extLst>
          </p:cNvPr>
          <p:cNvSpPr txBox="1"/>
          <p:nvPr/>
        </p:nvSpPr>
        <p:spPr>
          <a:xfrm>
            <a:off x="6096000" y="5025698"/>
            <a:ext cx="489646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b="0" i="0" dirty="0">
                <a:solidFill>
                  <a:srgbClr val="1E7CB6"/>
                </a:solidFill>
                <a:effectLst/>
                <a:latin typeface="Roboto" panose="02000000000000000000" pitchFamily="2" charset="0"/>
              </a:rPr>
              <a:t>12 - Automatismes</a:t>
            </a:r>
          </a:p>
          <a:p>
            <a:pPr algn="l"/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Développer les automatismes de calcul à tous les </a:t>
            </a:r>
          </a:p>
          <a:p>
            <a:pPr algn="l"/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âges par des pratiques rituelles (répétition, calculs </a:t>
            </a:r>
          </a:p>
          <a:p>
            <a:pPr algn="l"/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mental et intelligent, etc.), pour favoriser la </a:t>
            </a:r>
          </a:p>
          <a:p>
            <a:pPr algn="l"/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mémorisation et libérer l’esprit des élèves en vue </a:t>
            </a:r>
          </a:p>
          <a:p>
            <a:pPr algn="l"/>
            <a:r>
              <a:rPr lang="fr-FR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de la résolution de problèmes motivants.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B4E2DB0-D193-6A10-4CCB-9922FF7D9C95}"/>
              </a:ext>
            </a:extLst>
          </p:cNvPr>
          <p:cNvSpPr txBox="1"/>
          <p:nvPr/>
        </p:nvSpPr>
        <p:spPr>
          <a:xfrm>
            <a:off x="1848465" y="842896"/>
            <a:ext cx="9389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030A0"/>
                </a:solidFill>
              </a:rPr>
              <a:t>UN ATELIER QUI REPOND AUX BESOINS ?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A9FAB82-45C7-A800-A457-FE570F379373}"/>
              </a:ext>
            </a:extLst>
          </p:cNvPr>
          <p:cNvSpPr txBox="1"/>
          <p:nvPr/>
        </p:nvSpPr>
        <p:spPr>
          <a:xfrm>
            <a:off x="953731" y="1073720"/>
            <a:ext cx="11990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Un club mathématique s’inscrit pleinement dans les « 21 mesures pour l’enseignement des Mathématiques » (rapport écrit par Cédric Villani et Charles Torossian). </a:t>
            </a:r>
          </a:p>
          <a:p>
            <a:r>
              <a:rPr lang="fr-FR" b="1" dirty="0">
                <a:solidFill>
                  <a:srgbClr val="0070C0"/>
                </a:solidFill>
              </a:rPr>
              <a:t>C’est un point d’appui pour monter votre projet NEFE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142E5540-6C6E-5DA1-FB3F-DA76B97C222E}"/>
              </a:ext>
            </a:extLst>
          </p:cNvPr>
          <p:cNvSpPr/>
          <p:nvPr/>
        </p:nvSpPr>
        <p:spPr>
          <a:xfrm>
            <a:off x="1071719" y="2361823"/>
            <a:ext cx="4129545" cy="1006040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2D06FE33-A272-82A2-0161-B643FA21FDCF}"/>
              </a:ext>
            </a:extLst>
          </p:cNvPr>
          <p:cNvSpPr/>
          <p:nvPr/>
        </p:nvSpPr>
        <p:spPr>
          <a:xfrm>
            <a:off x="1071718" y="3444247"/>
            <a:ext cx="4129545" cy="1441343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B933F915-806F-3888-F6E9-6FAEFF2EC4B4}"/>
              </a:ext>
            </a:extLst>
          </p:cNvPr>
          <p:cNvSpPr/>
          <p:nvPr/>
        </p:nvSpPr>
        <p:spPr>
          <a:xfrm>
            <a:off x="1071717" y="4942160"/>
            <a:ext cx="4129545" cy="1847084"/>
          </a:xfrm>
          <a:prstGeom prst="roundRect">
            <a:avLst>
              <a:gd name="adj" fmla="val 10528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AD6ADE36-630E-2184-A37D-D29A8781FE03}"/>
              </a:ext>
            </a:extLst>
          </p:cNvPr>
          <p:cNvSpPr/>
          <p:nvPr/>
        </p:nvSpPr>
        <p:spPr>
          <a:xfrm>
            <a:off x="5997677" y="2368819"/>
            <a:ext cx="4129545" cy="1197893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3A7A4E72-9DB5-99B5-C19F-05B8B857CE04}"/>
              </a:ext>
            </a:extLst>
          </p:cNvPr>
          <p:cNvSpPr/>
          <p:nvPr/>
        </p:nvSpPr>
        <p:spPr>
          <a:xfrm>
            <a:off x="6046838" y="3689633"/>
            <a:ext cx="4129545" cy="1197893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8A2CF06B-8BE2-3951-0ED7-132A563EDC67}"/>
              </a:ext>
            </a:extLst>
          </p:cNvPr>
          <p:cNvSpPr/>
          <p:nvPr/>
        </p:nvSpPr>
        <p:spPr>
          <a:xfrm>
            <a:off x="6046838" y="4982296"/>
            <a:ext cx="4129545" cy="1624982"/>
          </a:xfrm>
          <a:prstGeom prst="round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69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A15CF95E-3C24-50D1-D884-4C198E307FEF}"/>
              </a:ext>
            </a:extLst>
          </p:cNvPr>
          <p:cNvSpPr txBox="1"/>
          <p:nvPr/>
        </p:nvSpPr>
        <p:spPr>
          <a:xfrm>
            <a:off x="889818" y="1337187"/>
            <a:ext cx="1021080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i="1" u="sng" dirty="0">
                <a:solidFill>
                  <a:srgbClr val="00B0F0"/>
                </a:solidFill>
              </a:rPr>
              <a:t>1ère étape : la concertation initiale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Obtenir le soutien de votre chef d’établissement en proposant de faire émerger des idées d’évolution ou de transformation de l’apprentissage des Mathématiques.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i="1" u="sng" dirty="0">
                <a:solidFill>
                  <a:srgbClr val="00B0F0"/>
                </a:solidFill>
              </a:rPr>
              <a:t>2ème étape : l’élaboration d’un projet pédagogique au service de la réussite des élèves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Un projet pédagogique ayant vocation à nourrir leur projet d’établissement. Ce projet, pluriannuel, ne répond pas à un cahier des charges préétabli mais fixe, sur tout ou partie des trois dimensions fondamentales (excellence, égalité, bien-être), les priorités de la communauté éducative et le plan d’action permettant de les réaliser.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i="1" u="sng" dirty="0">
                <a:solidFill>
                  <a:srgbClr val="00B0F0"/>
                </a:solidFill>
              </a:rPr>
              <a:t>3ème étape : le soutien financier du Fonds d’innovation pédagogique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Ce soutien peut être sollicité à tout moment, l’élaboration des projets n’étant pas contrainte par un calendrier, et peut être ponctuel ou pluriannuel en fonction de la nature du projet.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4D191AA-F9FC-8995-8ABF-B4AAAC957545}"/>
              </a:ext>
            </a:extLst>
          </p:cNvPr>
          <p:cNvSpPr txBox="1"/>
          <p:nvPr/>
        </p:nvSpPr>
        <p:spPr>
          <a:xfrm>
            <a:off x="3136491" y="857986"/>
            <a:ext cx="76691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7030A0"/>
                </a:solidFill>
              </a:rPr>
              <a:t>LES 3 ETAPES DU PROJET</a:t>
            </a:r>
          </a:p>
        </p:txBody>
      </p:sp>
    </p:spTree>
    <p:extLst>
      <p:ext uri="{BB962C8B-B14F-4D97-AF65-F5344CB8AC3E}">
        <p14:creationId xmlns:p14="http://schemas.microsoft.com/office/powerpoint/2010/main" val="2180921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7B4E2DB0-D193-6A10-4CCB-9922FF7D9C95}"/>
              </a:ext>
            </a:extLst>
          </p:cNvPr>
          <p:cNvSpPr txBox="1"/>
          <p:nvPr/>
        </p:nvSpPr>
        <p:spPr>
          <a:xfrm>
            <a:off x="766916" y="842896"/>
            <a:ext cx="10756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</a:rPr>
              <a:t>QUE PEUT FINANCER UN PROJET NEFE ?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A9FAB82-45C7-A800-A457-FE570F379373}"/>
              </a:ext>
            </a:extLst>
          </p:cNvPr>
          <p:cNvSpPr txBox="1"/>
          <p:nvPr/>
        </p:nvSpPr>
        <p:spPr>
          <a:xfrm>
            <a:off x="1061884" y="1561773"/>
            <a:ext cx="95077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Le financement doit participer à l’élaboration ou à la mise en œuvre d’un projet pédagogique cohérent au service de la réussite des élèves.  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r>
              <a:rPr lang="fr-FR" b="1" dirty="0">
                <a:solidFill>
                  <a:srgbClr val="7030A0"/>
                </a:solidFill>
              </a:rPr>
              <a:t>Dans ce cadre, NEFE peut financer : </a:t>
            </a:r>
          </a:p>
          <a:p>
            <a:endParaRPr lang="fr-FR" b="1" dirty="0">
              <a:solidFill>
                <a:srgbClr val="00B0F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70C0"/>
                </a:solidFill>
              </a:rPr>
              <a:t>Des </a:t>
            </a:r>
            <a:r>
              <a:rPr lang="fr-FR" b="1" u="sng" dirty="0">
                <a:solidFill>
                  <a:srgbClr val="00B0F0"/>
                </a:solidFill>
              </a:rPr>
              <a:t>ressources humaines</a:t>
            </a:r>
            <a:r>
              <a:rPr lang="fr-FR" b="1" dirty="0">
                <a:solidFill>
                  <a:srgbClr val="0070C0"/>
                </a:solidFill>
              </a:rPr>
              <a:t> affectées au projet (PACTE).</a:t>
            </a:r>
          </a:p>
          <a:p>
            <a:pPr marL="285750" indent="-285750">
              <a:buFontTx/>
              <a:buChar char="-"/>
            </a:pPr>
            <a:endParaRPr lang="fr-FR" b="1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70C0"/>
                </a:solidFill>
              </a:rPr>
              <a:t>Des achats ou des dépenses liés à (liste non exhaustive) : du </a:t>
            </a:r>
            <a:r>
              <a:rPr lang="fr-FR" b="1" u="sng" dirty="0">
                <a:solidFill>
                  <a:srgbClr val="00B0F0"/>
                </a:solidFill>
              </a:rPr>
              <a:t>matériel pédagogique</a:t>
            </a:r>
            <a:r>
              <a:rPr lang="fr-FR" b="1" dirty="0">
                <a:solidFill>
                  <a:srgbClr val="0070C0"/>
                </a:solidFill>
              </a:rPr>
              <a:t> (notamment acquisition de livres, de matériels et ressources numériques, sportifs, etc.), du </a:t>
            </a:r>
            <a:r>
              <a:rPr lang="fr-FR" b="1" u="sng" dirty="0">
                <a:solidFill>
                  <a:srgbClr val="00B0F0"/>
                </a:solidFill>
              </a:rPr>
              <a:t>mobilier scolaire </a:t>
            </a:r>
            <a:r>
              <a:rPr lang="fr-FR" b="1" dirty="0">
                <a:solidFill>
                  <a:srgbClr val="0070C0"/>
                </a:solidFill>
              </a:rPr>
              <a:t>voire les dépenses de menus aménagements des locaux existants à des fins pédagogiques ;  la prise en charge </a:t>
            </a:r>
            <a:r>
              <a:rPr lang="fr-FR" b="1" u="sng" dirty="0">
                <a:solidFill>
                  <a:srgbClr val="00B0F0"/>
                </a:solidFill>
              </a:rPr>
              <a:t>d’intervenants extérieurs</a:t>
            </a:r>
            <a:r>
              <a:rPr lang="fr-FR" b="1" dirty="0">
                <a:solidFill>
                  <a:srgbClr val="0070C0"/>
                </a:solidFill>
              </a:rPr>
              <a:t>, en lien avec les apprentissages voire des </a:t>
            </a:r>
            <a:r>
              <a:rPr lang="fr-FR" b="1" u="sng" dirty="0">
                <a:solidFill>
                  <a:srgbClr val="00B0F0"/>
                </a:solidFill>
              </a:rPr>
              <a:t>sorties pédagogiques</a:t>
            </a:r>
            <a:r>
              <a:rPr lang="fr-FR" b="1" dirty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77300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7B4E2DB0-D193-6A10-4CCB-9922FF7D9C95}"/>
              </a:ext>
            </a:extLst>
          </p:cNvPr>
          <p:cNvSpPr txBox="1"/>
          <p:nvPr/>
        </p:nvSpPr>
        <p:spPr>
          <a:xfrm>
            <a:off x="766916" y="842896"/>
            <a:ext cx="107564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</a:rPr>
              <a:t>LA BOITE A IDEES DU CSEN</a:t>
            </a:r>
          </a:p>
          <a:p>
            <a:pPr algn="ctr"/>
            <a:r>
              <a:rPr lang="fr-FR" sz="3200" b="1" dirty="0">
                <a:solidFill>
                  <a:srgbClr val="7030A0"/>
                </a:solidFill>
              </a:rPr>
              <a:t>(Conseil scientifique </a:t>
            </a:r>
            <a:r>
              <a:rPr lang="fr-FR" sz="3200" b="1">
                <a:solidFill>
                  <a:srgbClr val="7030A0"/>
                </a:solidFill>
              </a:rPr>
              <a:t>de l’Education Nationale)</a:t>
            </a:r>
            <a:endParaRPr lang="fr-FR" sz="3200" b="1" dirty="0">
              <a:solidFill>
                <a:srgbClr val="7030A0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B24C743-F9F0-A79C-5391-25ED5B240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263" y="1920114"/>
            <a:ext cx="5555227" cy="476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381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7B4E2DB0-D193-6A10-4CCB-9922FF7D9C95}"/>
              </a:ext>
            </a:extLst>
          </p:cNvPr>
          <p:cNvSpPr txBox="1"/>
          <p:nvPr/>
        </p:nvSpPr>
        <p:spPr>
          <a:xfrm>
            <a:off x="766916" y="842896"/>
            <a:ext cx="10756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</a:rPr>
              <a:t>DOCUMENTS MIS A DISPOSITION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A9FAB82-45C7-A800-A457-FE570F379373}"/>
              </a:ext>
            </a:extLst>
          </p:cNvPr>
          <p:cNvSpPr txBox="1"/>
          <p:nvPr/>
        </p:nvSpPr>
        <p:spPr>
          <a:xfrm>
            <a:off x="2536723" y="1778083"/>
            <a:ext cx="95077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70C0"/>
                </a:solidFill>
              </a:rPr>
              <a:t>Guide complet de constitution d’un dossier NEFE. </a:t>
            </a:r>
          </a:p>
          <a:p>
            <a:pPr marL="285750" indent="-285750">
              <a:buFontTx/>
              <a:buChar char="-"/>
            </a:pPr>
            <a:endParaRPr lang="fr-FR" b="1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70C0"/>
                </a:solidFill>
              </a:rPr>
              <a:t>Fiche « établissement » officielle</a:t>
            </a:r>
          </a:p>
          <a:p>
            <a:pPr marL="285750" indent="-285750">
              <a:buFontTx/>
              <a:buChar char="-"/>
            </a:pPr>
            <a:endParaRPr lang="fr-FR" b="1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70C0"/>
                </a:solidFill>
              </a:rPr>
              <a:t>Fiche « demande de budget » officielle</a:t>
            </a:r>
          </a:p>
          <a:p>
            <a:pPr marL="285750" indent="-285750">
              <a:buFontTx/>
              <a:buChar char="-"/>
            </a:pPr>
            <a:endParaRPr lang="fr-FR" b="1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70C0"/>
                </a:solidFill>
              </a:rPr>
              <a:t>Boîte à idée CSEN (pistes pédagogiques)</a:t>
            </a:r>
          </a:p>
          <a:p>
            <a:pPr marL="285750" indent="-285750">
              <a:buFontTx/>
              <a:buChar char="-"/>
            </a:pPr>
            <a:endParaRPr lang="fr-FR" b="1" dirty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70C0"/>
                </a:solidFill>
              </a:rPr>
              <a:t>Exemple de présentation d’un projet club Mathématique NEFE.</a:t>
            </a:r>
          </a:p>
        </p:txBody>
      </p:sp>
    </p:spTree>
    <p:extLst>
      <p:ext uri="{BB962C8B-B14F-4D97-AF65-F5344CB8AC3E}">
        <p14:creationId xmlns:p14="http://schemas.microsoft.com/office/powerpoint/2010/main" val="3804328930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LightSeedLeftStep">
      <a:dk1>
        <a:srgbClr val="000000"/>
      </a:dk1>
      <a:lt1>
        <a:srgbClr val="FFFFFF"/>
      </a:lt1>
      <a:dk2>
        <a:srgbClr val="1B2F2C"/>
      </a:dk2>
      <a:lt2>
        <a:srgbClr val="F0F0F3"/>
      </a:lt2>
      <a:accent1>
        <a:srgbClr val="A7A259"/>
      </a:accent1>
      <a:accent2>
        <a:srgbClr val="D99147"/>
      </a:accent2>
      <a:accent3>
        <a:srgbClr val="E38379"/>
      </a:accent3>
      <a:accent4>
        <a:srgbClr val="DD5C85"/>
      </a:accent4>
      <a:accent5>
        <a:srgbClr val="E379C8"/>
      </a:accent5>
      <a:accent6>
        <a:srgbClr val="C95CDD"/>
      </a:accent6>
      <a:hlink>
        <a:srgbClr val="6C71B0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733</Words>
  <Application>Microsoft Office PowerPoint</Application>
  <PresentationFormat>Grand écran</PresentationFormat>
  <Paragraphs>90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Aharoni</vt:lpstr>
      <vt:lpstr>Arial</vt:lpstr>
      <vt:lpstr>Avenir Next LT Pro</vt:lpstr>
      <vt:lpstr>Roboto</vt:lpstr>
      <vt:lpstr>PrismaticVTI</vt:lpstr>
      <vt:lpstr>Monter un projet NEFE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Monter un projet NEFE</dc:title>
  <dc:creator>laurent Annemeyer</dc:creator>
  <cp:lastModifiedBy>laurent Annemeyer</cp:lastModifiedBy>
  <cp:revision>1</cp:revision>
  <dcterms:created xsi:type="dcterms:W3CDTF">2024-06-01T16:25:07Z</dcterms:created>
  <dcterms:modified xsi:type="dcterms:W3CDTF">2024-06-01T18:51:31Z</dcterms:modified>
</cp:coreProperties>
</file>